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4" r:id="rId3"/>
    <p:sldId id="263" r:id="rId4"/>
    <p:sldId id="262" r:id="rId5"/>
    <p:sldId id="261" r:id="rId6"/>
    <p:sldId id="319" r:id="rId7"/>
    <p:sldId id="321" r:id="rId8"/>
    <p:sldId id="320" r:id="rId9"/>
    <p:sldId id="322" r:id="rId10"/>
    <p:sldId id="267" r:id="rId11"/>
    <p:sldId id="275" r:id="rId12"/>
    <p:sldId id="279" r:id="rId13"/>
    <p:sldId id="324" r:id="rId14"/>
    <p:sldId id="323" r:id="rId15"/>
    <p:sldId id="32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05" d="100"/>
          <a:sy n="105" d="100"/>
        </p:scale>
        <p:origin x="8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FFA69-669A-4EE9-887B-BE5F2F968689}" type="datetimeFigureOut">
              <a:rPr lang="en-US" smtClean="0"/>
              <a:t>9/30/2024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1683F-3462-495C-99FD-F18303FADEF8}" type="slidenum">
              <a:rPr lang="en-US" smtClean="0"/>
              <a:t>‹#›</a:t>
            </a:fld>
            <a:endParaRPr lang="en-US" dirty="0"/>
          </a:p>
        </p:txBody>
      </p:sp>
    </p:spTree>
    <p:extLst>
      <p:ext uri="{BB962C8B-B14F-4D97-AF65-F5344CB8AC3E}">
        <p14:creationId xmlns:p14="http://schemas.microsoft.com/office/powerpoint/2010/main" val="2528528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1683F-3462-495C-99FD-F18303FADEF8}" type="slidenum">
              <a:rPr lang="en-US" smtClean="0"/>
              <a:t>7</a:t>
            </a:fld>
            <a:endParaRPr lang="en-US" dirty="0"/>
          </a:p>
        </p:txBody>
      </p:sp>
    </p:spTree>
    <p:extLst>
      <p:ext uri="{BB962C8B-B14F-4D97-AF65-F5344CB8AC3E}">
        <p14:creationId xmlns:p14="http://schemas.microsoft.com/office/powerpoint/2010/main" val="2324832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0E3B-2B11-2898-607B-74E0DBA90F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23AB1A-37B3-FE3A-A47E-EFE8D5806B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B552A7-2CDC-13C4-DFA4-9B0F1CCABE14}"/>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5" name="Footer Placeholder 4">
            <a:extLst>
              <a:ext uri="{FF2B5EF4-FFF2-40B4-BE49-F238E27FC236}">
                <a16:creationId xmlns:a16="http://schemas.microsoft.com/office/drawing/2014/main" id="{CFF4FAFC-0CAE-B7D8-DE6E-847B200DCD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D4AC05-2751-F76C-8370-F6E323CCE791}"/>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383967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5654-C9F8-5AC4-5E52-5F82795EA8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B787AB-168A-F88A-5ECC-10C1608E9B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8505A-55A0-5FA7-ACE0-7CC3EAE91569}"/>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5" name="Footer Placeholder 4">
            <a:extLst>
              <a:ext uri="{FF2B5EF4-FFF2-40B4-BE49-F238E27FC236}">
                <a16:creationId xmlns:a16="http://schemas.microsoft.com/office/drawing/2014/main" id="{1E5CF991-0614-34D8-BAED-A744785A45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B12F32-3C8C-D45D-E6E8-8ECB9CE02455}"/>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78666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43E2B-5B7E-BA2C-A0EB-4FF930EBA5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2CE55E-3671-AAAC-1B2E-5FFA0A6006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BD778-855E-E9C9-0204-982274416F32}"/>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5" name="Footer Placeholder 4">
            <a:extLst>
              <a:ext uri="{FF2B5EF4-FFF2-40B4-BE49-F238E27FC236}">
                <a16:creationId xmlns:a16="http://schemas.microsoft.com/office/drawing/2014/main" id="{323835C7-B481-C03A-5816-C7C2887577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A8F059-3FCF-95B3-FBD3-334C015791FE}"/>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62524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2F13-6E95-8BFB-C533-E52BC901D6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8D315D-4720-8E82-46E8-E0005EEFF7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8F6712-1AAF-FA86-F717-9286B5C81153}"/>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5" name="Footer Placeholder 4">
            <a:extLst>
              <a:ext uri="{FF2B5EF4-FFF2-40B4-BE49-F238E27FC236}">
                <a16:creationId xmlns:a16="http://schemas.microsoft.com/office/drawing/2014/main" id="{9A59CD0E-4524-2F87-43C6-ECBD9C7C28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E866DA-A543-1976-AA51-A713AFE51FED}"/>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195637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2B6F-03DB-E225-3863-B4C2009D6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8C2327-00B7-4DE9-8151-72639C0B25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39FA3-33E0-2AE6-DBDF-5663D3DD73F8}"/>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5" name="Footer Placeholder 4">
            <a:extLst>
              <a:ext uri="{FF2B5EF4-FFF2-40B4-BE49-F238E27FC236}">
                <a16:creationId xmlns:a16="http://schemas.microsoft.com/office/drawing/2014/main" id="{4661D706-186D-48E0-4950-57000B2AF4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B6E7BA-08BB-5D86-037C-099CA221E19F}"/>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309179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921D-02EC-22B4-6D7C-7916407559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4D0843-1926-E54E-4DAC-849C95BEB2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9B9D31-EE89-3C4F-B38D-E8F20976C2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84BC6-D409-3D87-EB7C-BD8A494C598D}"/>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6" name="Footer Placeholder 5">
            <a:extLst>
              <a:ext uri="{FF2B5EF4-FFF2-40B4-BE49-F238E27FC236}">
                <a16:creationId xmlns:a16="http://schemas.microsoft.com/office/drawing/2014/main" id="{37CFC0F3-D574-2C09-007D-1E83651981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215264-3E8B-0C75-C679-2C606B79A97F}"/>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170607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E388-376D-E58C-6A07-B4B3609300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5016D8-75DF-F67B-C0B4-C989C7BD2C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8235C2-A8D5-B1E6-1A1D-BBCA4E5FC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8C7FBD-4899-2FEB-0E5B-E0509B885E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2F0855-1928-BFD0-E8CB-93D58E6B58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47460-B943-9C0A-D306-E49638FDC1FC}"/>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8" name="Footer Placeholder 7">
            <a:extLst>
              <a:ext uri="{FF2B5EF4-FFF2-40B4-BE49-F238E27FC236}">
                <a16:creationId xmlns:a16="http://schemas.microsoft.com/office/drawing/2014/main" id="{D221245B-37C4-9172-0A35-8CD56720C71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DF54C6-6ECD-4C67-D98D-16120E56984E}"/>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2126180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7B78-CEF9-BD42-F617-C64526799F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6E19EE-D476-FBEE-EBA4-58359387C114}"/>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4" name="Footer Placeholder 3">
            <a:extLst>
              <a:ext uri="{FF2B5EF4-FFF2-40B4-BE49-F238E27FC236}">
                <a16:creationId xmlns:a16="http://schemas.microsoft.com/office/drawing/2014/main" id="{F75479C2-E7AF-2E99-5243-41D06E65F7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C533C50-6444-0DD1-765C-6AA4372E8391}"/>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97921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3E7D4E-B29C-069E-3464-F47170B59236}"/>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3" name="Footer Placeholder 2">
            <a:extLst>
              <a:ext uri="{FF2B5EF4-FFF2-40B4-BE49-F238E27FC236}">
                <a16:creationId xmlns:a16="http://schemas.microsoft.com/office/drawing/2014/main" id="{5DD9830C-455E-77AB-344F-30A02327CDE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5DD6171-3A6A-3F5B-7434-B3044E7250A0}"/>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212751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1D3A-EEA9-5408-45F9-B3603F6BA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5D46E0-9759-0797-DBAA-E984D4C403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418438-C330-155B-CBF7-9DEE50927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38F1E-3A06-3194-0E8C-3F0901AC717C}"/>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6" name="Footer Placeholder 5">
            <a:extLst>
              <a:ext uri="{FF2B5EF4-FFF2-40B4-BE49-F238E27FC236}">
                <a16:creationId xmlns:a16="http://schemas.microsoft.com/office/drawing/2014/main" id="{3DF08A65-1A46-AF70-EF5D-57E7D2C6A7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70E9B9-6D66-2898-317D-96A1F0F14DA0}"/>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2758183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F585-16FB-EBD7-F8AB-D26E32924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683FFB-9325-069C-2ADA-7606BF695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1D36BEB-8D7E-A92C-43C9-6AC78E5E4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B4C798-590F-50DF-9A1E-86434AEB5A94}"/>
              </a:ext>
            </a:extLst>
          </p:cNvPr>
          <p:cNvSpPr>
            <a:spLocks noGrp="1"/>
          </p:cNvSpPr>
          <p:nvPr>
            <p:ph type="dt" sz="half" idx="10"/>
          </p:nvPr>
        </p:nvSpPr>
        <p:spPr/>
        <p:txBody>
          <a:bodyPr/>
          <a:lstStyle/>
          <a:p>
            <a:fld id="{BBF8F241-6D1E-4D7E-992F-EBC202442405}" type="datetimeFigureOut">
              <a:rPr lang="en-US" smtClean="0"/>
              <a:t>9/30/2024</a:t>
            </a:fld>
            <a:endParaRPr lang="en-US" dirty="0"/>
          </a:p>
        </p:txBody>
      </p:sp>
      <p:sp>
        <p:nvSpPr>
          <p:cNvPr id="6" name="Footer Placeholder 5">
            <a:extLst>
              <a:ext uri="{FF2B5EF4-FFF2-40B4-BE49-F238E27FC236}">
                <a16:creationId xmlns:a16="http://schemas.microsoft.com/office/drawing/2014/main" id="{B18EED7E-2A91-E239-0C24-1C8F133EA9D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7D5D3E-0E06-3328-EF66-FBA087A8B196}"/>
              </a:ext>
            </a:extLst>
          </p:cNvPr>
          <p:cNvSpPr>
            <a:spLocks noGrp="1"/>
          </p:cNvSpPr>
          <p:nvPr>
            <p:ph type="sldNum" sz="quarter" idx="12"/>
          </p:nvPr>
        </p:nvSpPr>
        <p:spPr/>
        <p:txBody>
          <a:bodyPr/>
          <a:lstStyle/>
          <a:p>
            <a:fld id="{37271B40-DB7F-43B4-9BD2-137AFBFF1E91}" type="slidenum">
              <a:rPr lang="en-US" smtClean="0"/>
              <a:t>‹#›</a:t>
            </a:fld>
            <a:endParaRPr lang="en-US" dirty="0"/>
          </a:p>
        </p:txBody>
      </p:sp>
    </p:spTree>
    <p:extLst>
      <p:ext uri="{BB962C8B-B14F-4D97-AF65-F5344CB8AC3E}">
        <p14:creationId xmlns:p14="http://schemas.microsoft.com/office/powerpoint/2010/main" val="64402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AFDABD-5DC3-E5A6-1E11-FC33A9D7D9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AE05DB-E665-E816-E075-CA08EBC8D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7C80B-B86B-DFCD-6464-E666E67F2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F8F241-6D1E-4D7E-992F-EBC202442405}" type="datetimeFigureOut">
              <a:rPr lang="en-US" smtClean="0"/>
              <a:t>9/30/2024</a:t>
            </a:fld>
            <a:endParaRPr lang="en-US" dirty="0"/>
          </a:p>
        </p:txBody>
      </p:sp>
      <p:sp>
        <p:nvSpPr>
          <p:cNvPr id="5" name="Footer Placeholder 4">
            <a:extLst>
              <a:ext uri="{FF2B5EF4-FFF2-40B4-BE49-F238E27FC236}">
                <a16:creationId xmlns:a16="http://schemas.microsoft.com/office/drawing/2014/main" id="{85A595D7-313B-4937-C545-771806EB71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93714EA1-D482-1E9A-CE36-C39B591B65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271B40-DB7F-43B4-9BD2-137AFBFF1E91}" type="slidenum">
              <a:rPr lang="en-US" smtClean="0"/>
              <a:t>‹#›</a:t>
            </a:fld>
            <a:endParaRPr lang="en-US" dirty="0"/>
          </a:p>
        </p:txBody>
      </p:sp>
    </p:spTree>
    <p:extLst>
      <p:ext uri="{BB962C8B-B14F-4D97-AF65-F5344CB8AC3E}">
        <p14:creationId xmlns:p14="http://schemas.microsoft.com/office/powerpoint/2010/main" val="379743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4000" y="1673034"/>
            <a:ext cx="9144000" cy="2387600"/>
          </a:xfrm>
        </p:spPr>
        <p:txBody>
          <a:bodyPr>
            <a:normAutofit/>
          </a:bodyPr>
          <a:lstStyle/>
          <a:p>
            <a:r>
              <a:rPr lang="en-US" sz="4000" dirty="0"/>
              <a:t>Generative AI and Large Language Models (LLMs)</a:t>
            </a:r>
          </a:p>
        </p:txBody>
      </p:sp>
    </p:spTree>
    <p:extLst>
      <p:ext uri="{BB962C8B-B14F-4D97-AF65-F5344CB8AC3E}">
        <p14:creationId xmlns:p14="http://schemas.microsoft.com/office/powerpoint/2010/main" val="80723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3999" y="2084514"/>
            <a:ext cx="9144000" cy="951294"/>
          </a:xfrm>
        </p:spPr>
        <p:txBody>
          <a:bodyPr>
            <a:normAutofit/>
          </a:bodyPr>
          <a:lstStyle/>
          <a:p>
            <a:r>
              <a:rPr lang="en-US" sz="4000" dirty="0"/>
              <a:t>LARGE LANGUAGE MODELS</a:t>
            </a:r>
          </a:p>
        </p:txBody>
      </p:sp>
    </p:spTree>
    <p:extLst>
      <p:ext uri="{BB962C8B-B14F-4D97-AF65-F5344CB8AC3E}">
        <p14:creationId xmlns:p14="http://schemas.microsoft.com/office/powerpoint/2010/main" val="1237971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a:xfrm>
            <a:off x="1094232" y="2712593"/>
            <a:ext cx="10003536" cy="963295"/>
          </a:xfrm>
        </p:spPr>
        <p:txBody>
          <a:bodyPr>
            <a:normAutofit/>
          </a:bodyPr>
          <a:lstStyle/>
          <a:p>
            <a:pPr marL="0" indent="0" algn="ctr">
              <a:buNone/>
            </a:pPr>
            <a:r>
              <a:rPr lang="en-US" sz="2000" dirty="0"/>
              <a:t>Language models are a type of artificial intelligence designed to understand, generate, and manipulate human language. They are trained on vast amounts of text data and use this training to predict and generate text that is coherent and contextually relevant.</a:t>
            </a:r>
          </a:p>
        </p:txBody>
      </p:sp>
    </p:spTree>
    <p:extLst>
      <p:ext uri="{BB962C8B-B14F-4D97-AF65-F5344CB8AC3E}">
        <p14:creationId xmlns:p14="http://schemas.microsoft.com/office/powerpoint/2010/main" val="708457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Recurrent Neural Network</a:t>
            </a:r>
          </a:p>
        </p:txBody>
      </p:sp>
      <p:sp>
        <p:nvSpPr>
          <p:cNvPr id="3" name="Content Placeholder 2">
            <a:extLst>
              <a:ext uri="{FF2B5EF4-FFF2-40B4-BE49-F238E27FC236}">
                <a16:creationId xmlns:a16="http://schemas.microsoft.com/office/drawing/2014/main" id="{8C1A8A6A-724B-7546-4642-C455E9932A61}"/>
              </a:ext>
            </a:extLst>
          </p:cNvPr>
          <p:cNvSpPr>
            <a:spLocks noGrp="1"/>
          </p:cNvSpPr>
          <p:nvPr>
            <p:ph idx="1"/>
          </p:nvPr>
        </p:nvSpPr>
        <p:spPr>
          <a:xfrm>
            <a:off x="838200" y="1560449"/>
            <a:ext cx="10515600" cy="4351338"/>
          </a:xfrm>
        </p:spPr>
        <p:txBody>
          <a:bodyPr>
            <a:normAutofit/>
          </a:bodyPr>
          <a:lstStyle/>
          <a:p>
            <a:r>
              <a:rPr lang="en-US" sz="1800" dirty="0"/>
              <a:t>A Recurrent Neural Network (RNN) is a type of artificial neural network designed to process sequential data, such as time series, text, or speech. Unlike traditional neural networks, RNNs have a memory component that allows them to retain information from previous inputs, making them particularly suited for tasks where the order of data matters.</a:t>
            </a:r>
          </a:p>
        </p:txBody>
      </p:sp>
    </p:spTree>
    <p:extLst>
      <p:ext uri="{BB962C8B-B14F-4D97-AF65-F5344CB8AC3E}">
        <p14:creationId xmlns:p14="http://schemas.microsoft.com/office/powerpoint/2010/main" val="139861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current Neural Network Tutorial (RNN) | DataCamp">
            <a:extLst>
              <a:ext uri="{FF2B5EF4-FFF2-40B4-BE49-F238E27FC236}">
                <a16:creationId xmlns:a16="http://schemas.microsoft.com/office/drawing/2014/main" id="{9E263B23-78CC-D0AF-C456-695790B6E9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33" r="53061"/>
          <a:stretch/>
        </p:blipFill>
        <p:spPr bwMode="auto">
          <a:xfrm>
            <a:off x="2359152" y="1520952"/>
            <a:ext cx="1078992" cy="3505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current Neural Network Tutorial (RNN) | DataCamp">
            <a:extLst>
              <a:ext uri="{FF2B5EF4-FFF2-40B4-BE49-F238E27FC236}">
                <a16:creationId xmlns:a16="http://schemas.microsoft.com/office/drawing/2014/main" id="{A0C2BCBA-B127-4574-8A79-94295856F9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939" r="39514"/>
          <a:stretch/>
        </p:blipFill>
        <p:spPr bwMode="auto">
          <a:xfrm>
            <a:off x="3438144" y="1520952"/>
            <a:ext cx="1605196" cy="3505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current Neural Network Tutorial (RNN) | DataCamp">
            <a:extLst>
              <a:ext uri="{FF2B5EF4-FFF2-40B4-BE49-F238E27FC236}">
                <a16:creationId xmlns:a16="http://schemas.microsoft.com/office/drawing/2014/main" id="{3086A2AE-55C4-ECAF-4FBB-64C33CCC04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86" r="25967"/>
          <a:stretch/>
        </p:blipFill>
        <p:spPr bwMode="auto">
          <a:xfrm>
            <a:off x="5043340" y="1520952"/>
            <a:ext cx="1605196" cy="3505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current Neural Network Tutorial (RNN) | DataCamp">
            <a:extLst>
              <a:ext uri="{FF2B5EF4-FFF2-40B4-BE49-F238E27FC236}">
                <a16:creationId xmlns:a16="http://schemas.microsoft.com/office/drawing/2014/main" id="{886B2C0E-F335-288A-5BBA-11DDF5C9D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034" r="-1"/>
          <a:stretch/>
        </p:blipFill>
        <p:spPr bwMode="auto">
          <a:xfrm>
            <a:off x="6648536" y="1520952"/>
            <a:ext cx="307687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2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Recurrent Neural Network</a:t>
            </a:r>
          </a:p>
        </p:txBody>
      </p:sp>
      <p:sp>
        <p:nvSpPr>
          <p:cNvPr id="3" name="Content Placeholder 2">
            <a:extLst>
              <a:ext uri="{FF2B5EF4-FFF2-40B4-BE49-F238E27FC236}">
                <a16:creationId xmlns:a16="http://schemas.microsoft.com/office/drawing/2014/main" id="{8C1A8A6A-724B-7546-4642-C455E9932A61}"/>
              </a:ext>
            </a:extLst>
          </p:cNvPr>
          <p:cNvSpPr>
            <a:spLocks noGrp="1"/>
          </p:cNvSpPr>
          <p:nvPr>
            <p:ph idx="1"/>
          </p:nvPr>
        </p:nvSpPr>
        <p:spPr>
          <a:xfrm>
            <a:off x="838200" y="1560449"/>
            <a:ext cx="10515600" cy="4351338"/>
          </a:xfrm>
        </p:spPr>
        <p:txBody>
          <a:bodyPr>
            <a:normAutofit/>
          </a:bodyPr>
          <a:lstStyle/>
          <a:p>
            <a:r>
              <a:rPr lang="en-US" sz="1800" dirty="0"/>
              <a:t>Sequential data processing </a:t>
            </a:r>
          </a:p>
          <a:p>
            <a:r>
              <a:rPr lang="en-US" sz="1800" dirty="0"/>
              <a:t>Too much computation</a:t>
            </a:r>
          </a:p>
          <a:p>
            <a:r>
              <a:rPr lang="en-US" sz="1800" dirty="0"/>
              <a:t>During translation sequence is not considered</a:t>
            </a:r>
          </a:p>
          <a:p>
            <a:r>
              <a:rPr lang="en-US" sz="1800" dirty="0"/>
              <a:t>Memory is limited</a:t>
            </a:r>
          </a:p>
          <a:p>
            <a:endParaRPr lang="en-US" sz="1800" dirty="0"/>
          </a:p>
        </p:txBody>
      </p:sp>
    </p:spTree>
    <p:extLst>
      <p:ext uri="{BB962C8B-B14F-4D97-AF65-F5344CB8AC3E}">
        <p14:creationId xmlns:p14="http://schemas.microsoft.com/office/powerpoint/2010/main" val="3973592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Transformers</a:t>
            </a:r>
          </a:p>
        </p:txBody>
      </p:sp>
      <p:sp>
        <p:nvSpPr>
          <p:cNvPr id="3" name="Content Placeholder 2">
            <a:extLst>
              <a:ext uri="{FF2B5EF4-FFF2-40B4-BE49-F238E27FC236}">
                <a16:creationId xmlns:a16="http://schemas.microsoft.com/office/drawing/2014/main" id="{8C1A8A6A-724B-7546-4642-C455E9932A61}"/>
              </a:ext>
            </a:extLst>
          </p:cNvPr>
          <p:cNvSpPr>
            <a:spLocks noGrp="1"/>
          </p:cNvSpPr>
          <p:nvPr>
            <p:ph idx="1"/>
          </p:nvPr>
        </p:nvSpPr>
        <p:spPr>
          <a:xfrm>
            <a:off x="838200" y="1560449"/>
            <a:ext cx="10515600" cy="4351338"/>
          </a:xfrm>
        </p:spPr>
        <p:txBody>
          <a:bodyPr>
            <a:normAutofit/>
          </a:bodyPr>
          <a:lstStyle/>
          <a:p>
            <a:r>
              <a:rPr lang="en-US" sz="1800" dirty="0"/>
              <a:t>Transformers are a type of deep learning model that have become essential for tasks like language understanding and text generation. They replaced older models like RNNs because they are faster and better at handling complex relationships in data.</a:t>
            </a:r>
          </a:p>
          <a:p>
            <a:r>
              <a:rPr lang="en-US" sz="1800" dirty="0"/>
              <a:t>Attention Mechanism</a:t>
            </a:r>
          </a:p>
          <a:p>
            <a:r>
              <a:rPr lang="en-US" sz="1800" dirty="0"/>
              <a:t>Parallel Processing</a:t>
            </a:r>
          </a:p>
          <a:p>
            <a:r>
              <a:rPr lang="en-US" sz="1800" dirty="0"/>
              <a:t>Positional Encoding</a:t>
            </a:r>
          </a:p>
        </p:txBody>
      </p:sp>
    </p:spTree>
    <p:extLst>
      <p:ext uri="{BB962C8B-B14F-4D97-AF65-F5344CB8AC3E}">
        <p14:creationId xmlns:p14="http://schemas.microsoft.com/office/powerpoint/2010/main" val="1462218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Lecture Overview</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r>
              <a:rPr lang="en-US" sz="1800" dirty="0"/>
              <a:t>Module 2 covers the basics of generative AI and Large Language Models (LLMs) like GPT, exploring their architecture and real-world applications. The practical part features a case study on integrating LLMs into projects, such as InstantAlfred on Insurancemarket.ae, showcasing their business impact.</a:t>
            </a:r>
            <a:endParaRPr lang="en-US" sz="1400" dirty="0"/>
          </a:p>
        </p:txBody>
      </p:sp>
    </p:spTree>
    <p:extLst>
      <p:ext uri="{BB962C8B-B14F-4D97-AF65-F5344CB8AC3E}">
        <p14:creationId xmlns:p14="http://schemas.microsoft.com/office/powerpoint/2010/main" val="216635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Learning Objectives</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2000" dirty="0"/>
              <a:t>By the end of this lecture, students will be able to:</a:t>
            </a:r>
          </a:p>
          <a:p>
            <a:pPr lvl="1"/>
            <a:r>
              <a:rPr lang="en-US" sz="1600" dirty="0"/>
              <a:t>Understand the core principles of generative AI.</a:t>
            </a:r>
          </a:p>
          <a:p>
            <a:pPr lvl="1"/>
            <a:r>
              <a:rPr lang="en-US" sz="1600" dirty="0"/>
              <a:t>Learn the architecture and workings of Large Language Models (LLMs) like GPT.</a:t>
            </a:r>
          </a:p>
          <a:p>
            <a:pPr lvl="1"/>
            <a:r>
              <a:rPr lang="en-US" sz="1600" dirty="0"/>
              <a:t>Explore real-world applications of LLMs across various industries.</a:t>
            </a:r>
          </a:p>
          <a:p>
            <a:pPr lvl="1"/>
            <a:r>
              <a:rPr lang="en-US" sz="1600" dirty="0"/>
              <a:t>Analyze a case study on integrating LLMs into business processes.</a:t>
            </a:r>
          </a:p>
          <a:p>
            <a:pPr lvl="1"/>
            <a:r>
              <a:rPr lang="en-US" sz="1600" dirty="0"/>
              <a:t>Gain practical insights into leveraging LLMs for project implementation.</a:t>
            </a:r>
            <a:endParaRPr lang="en-US" sz="1050" dirty="0"/>
          </a:p>
        </p:txBody>
      </p:sp>
    </p:spTree>
    <p:extLst>
      <p:ext uri="{BB962C8B-B14F-4D97-AF65-F5344CB8AC3E}">
        <p14:creationId xmlns:p14="http://schemas.microsoft.com/office/powerpoint/2010/main" val="325455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438-B8C2-94D8-405C-94D8CCD6772F}"/>
              </a:ext>
            </a:extLst>
          </p:cNvPr>
          <p:cNvSpPr>
            <a:spLocks noGrp="1"/>
          </p:cNvSpPr>
          <p:nvPr>
            <p:ph type="ctrTitle"/>
          </p:nvPr>
        </p:nvSpPr>
        <p:spPr>
          <a:xfrm>
            <a:off x="1523999" y="2084514"/>
            <a:ext cx="9144000" cy="951294"/>
          </a:xfrm>
        </p:spPr>
        <p:txBody>
          <a:bodyPr>
            <a:normAutofit/>
          </a:bodyPr>
          <a:lstStyle/>
          <a:p>
            <a:r>
              <a:rPr lang="en-US" sz="4000" dirty="0"/>
              <a:t>What is Generative AI?</a:t>
            </a:r>
          </a:p>
        </p:txBody>
      </p:sp>
      <p:pic>
        <p:nvPicPr>
          <p:cNvPr id="8" name="Picture 7" descr="A yellow question mark with a face on it&#10;&#10;Description automatically generated">
            <a:extLst>
              <a:ext uri="{FF2B5EF4-FFF2-40B4-BE49-F238E27FC236}">
                <a16:creationId xmlns:a16="http://schemas.microsoft.com/office/drawing/2014/main" id="{01E11E28-28A8-1AF0-867E-8BB2ACA3A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725" y="3035808"/>
            <a:ext cx="2560320" cy="2560320"/>
          </a:xfrm>
          <a:prstGeom prst="rect">
            <a:avLst/>
          </a:prstGeom>
        </p:spPr>
      </p:pic>
    </p:spTree>
    <p:extLst>
      <p:ext uri="{BB962C8B-B14F-4D97-AF65-F5344CB8AC3E}">
        <p14:creationId xmlns:p14="http://schemas.microsoft.com/office/powerpoint/2010/main" val="2462468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What is Generative AI?</a:t>
            </a:r>
          </a:p>
        </p:txBody>
      </p:sp>
      <p:sp>
        <p:nvSpPr>
          <p:cNvPr id="3" name="Content Placeholder 2">
            <a:extLst>
              <a:ext uri="{FF2B5EF4-FFF2-40B4-BE49-F238E27FC236}">
                <a16:creationId xmlns:a16="http://schemas.microsoft.com/office/drawing/2014/main" id="{747EF007-889C-3D94-A0BA-1A2762C02C2F}"/>
              </a:ext>
            </a:extLst>
          </p:cNvPr>
          <p:cNvSpPr>
            <a:spLocks noGrp="1"/>
          </p:cNvSpPr>
          <p:nvPr>
            <p:ph idx="1"/>
          </p:nvPr>
        </p:nvSpPr>
        <p:spPr/>
        <p:txBody>
          <a:bodyPr>
            <a:normAutofit/>
          </a:bodyPr>
          <a:lstStyle/>
          <a:p>
            <a:pPr marL="0" indent="0">
              <a:buNone/>
            </a:pPr>
            <a:r>
              <a:rPr lang="en-US" sz="1800" dirty="0"/>
              <a:t>Generative AI is a type of artificial intelligence that creates new content, such as text, images, or music, by learning from existing data. It uses algorithms to produce original data that mimics the patterns and styles found in the data it was trained on. Examples include AI systems that can write stories, draw pictures, or compose music based on what they have learned from large amounts of similar content.</a:t>
            </a:r>
          </a:p>
        </p:txBody>
      </p:sp>
      <p:pic>
        <p:nvPicPr>
          <p:cNvPr id="2050" name="Picture 2" descr="How Generative AI works - AI in Education for Students - Library Guides at  Victoria University">
            <a:extLst>
              <a:ext uri="{FF2B5EF4-FFF2-40B4-BE49-F238E27FC236}">
                <a16:creationId xmlns:a16="http://schemas.microsoft.com/office/drawing/2014/main" id="{6DA4FFA9-A262-658B-04E9-A349772FA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296" y="3111157"/>
            <a:ext cx="6406018" cy="349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01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rtificial Intelligence, Machine Learning , Deep Learning, GenAI and more |  by Chiara Caprasi | Women in Technology | Medium">
            <a:extLst>
              <a:ext uri="{FF2B5EF4-FFF2-40B4-BE49-F238E27FC236}">
                <a16:creationId xmlns:a16="http://schemas.microsoft.com/office/drawing/2014/main" id="{BD1E2ADD-683E-3665-6ED9-7E9E68497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075" y="0"/>
            <a:ext cx="66722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954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A High Level Introduction to Generative Adversarial Networks | by Kaitlyn  Zeichick | Medium">
            <a:extLst>
              <a:ext uri="{FF2B5EF4-FFF2-40B4-BE49-F238E27FC236}">
                <a16:creationId xmlns:a16="http://schemas.microsoft.com/office/drawing/2014/main" id="{14350F94-B11D-826C-F1EE-4105429EA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275" y="2679192"/>
            <a:ext cx="7406725" cy="40873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52EFBE-5F75-85CC-2840-543E3284EDB3}"/>
              </a:ext>
            </a:extLst>
          </p:cNvPr>
          <p:cNvSpPr>
            <a:spLocks noGrp="1"/>
          </p:cNvSpPr>
          <p:nvPr>
            <p:ph type="title"/>
          </p:nvPr>
        </p:nvSpPr>
        <p:spPr/>
        <p:txBody>
          <a:bodyPr>
            <a:normAutofit/>
          </a:bodyPr>
          <a:lstStyle/>
          <a:p>
            <a:r>
              <a:rPr lang="en-US" sz="4000" dirty="0"/>
              <a:t>Generative Adversarial Networks</a:t>
            </a:r>
          </a:p>
        </p:txBody>
      </p:sp>
      <p:sp>
        <p:nvSpPr>
          <p:cNvPr id="3" name="Content Placeholder 2">
            <a:extLst>
              <a:ext uri="{FF2B5EF4-FFF2-40B4-BE49-F238E27FC236}">
                <a16:creationId xmlns:a16="http://schemas.microsoft.com/office/drawing/2014/main" id="{1B41282B-E241-629C-EC6E-2CDD29B5EFB2}"/>
              </a:ext>
            </a:extLst>
          </p:cNvPr>
          <p:cNvSpPr>
            <a:spLocks noGrp="1"/>
          </p:cNvSpPr>
          <p:nvPr>
            <p:ph idx="1"/>
          </p:nvPr>
        </p:nvSpPr>
        <p:spPr/>
        <p:txBody>
          <a:bodyPr>
            <a:normAutofit/>
          </a:bodyPr>
          <a:lstStyle/>
          <a:p>
            <a:r>
              <a:rPr lang="en-US" sz="1800" dirty="0"/>
              <a:t>A Generative Adversarial Network (GAN) is a type of machine learning model used in generative AI. It consists of two neural networks: a </a:t>
            </a:r>
            <a:r>
              <a:rPr lang="en-US" sz="1800" b="1" dirty="0"/>
              <a:t>generator</a:t>
            </a:r>
            <a:r>
              <a:rPr lang="en-US" sz="1800" dirty="0"/>
              <a:t> and a </a:t>
            </a:r>
            <a:r>
              <a:rPr lang="en-US" sz="1800" b="1" dirty="0"/>
              <a:t>discriminator</a:t>
            </a:r>
            <a:r>
              <a:rPr lang="en-US" sz="1800" dirty="0"/>
              <a:t>.</a:t>
            </a:r>
          </a:p>
          <a:p>
            <a:r>
              <a:rPr lang="en-US" sz="1800" dirty="0"/>
              <a:t>The generator creates new, fake data (like images or text) that tries to mimic real data.</a:t>
            </a:r>
          </a:p>
          <a:p>
            <a:r>
              <a:rPr lang="en-US" sz="1800" dirty="0"/>
              <a:t>The discriminator evaluates the generated data and tries to determine whether it's real (from the original dataset) or fake (created by the generator).</a:t>
            </a:r>
          </a:p>
        </p:txBody>
      </p:sp>
    </p:spTree>
    <p:extLst>
      <p:ext uri="{BB962C8B-B14F-4D97-AF65-F5344CB8AC3E}">
        <p14:creationId xmlns:p14="http://schemas.microsoft.com/office/powerpoint/2010/main" val="68616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4-09-30_20-45-40">
            <a:hlinkClick r:id="" action="ppaction://media"/>
            <a:extLst>
              <a:ext uri="{FF2B5EF4-FFF2-40B4-BE49-F238E27FC236}">
                <a16:creationId xmlns:a16="http://schemas.microsoft.com/office/drawing/2014/main" id="{231DCE15-B263-644F-325D-023A0B8F0B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6488" y="253185"/>
            <a:ext cx="8730551" cy="6351630"/>
          </a:xfrm>
          <a:prstGeom prst="rect">
            <a:avLst/>
          </a:prstGeom>
        </p:spPr>
      </p:pic>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Examples</a:t>
            </a:r>
          </a:p>
        </p:txBody>
      </p:sp>
    </p:spTree>
    <p:extLst>
      <p:ext uri="{BB962C8B-B14F-4D97-AF65-F5344CB8AC3E}">
        <p14:creationId xmlns:p14="http://schemas.microsoft.com/office/powerpoint/2010/main" val="109881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5BF2-CE9F-9600-90CB-E6574FE79D17}"/>
              </a:ext>
            </a:extLst>
          </p:cNvPr>
          <p:cNvSpPr>
            <a:spLocks noGrp="1"/>
          </p:cNvSpPr>
          <p:nvPr>
            <p:ph type="title"/>
          </p:nvPr>
        </p:nvSpPr>
        <p:spPr/>
        <p:txBody>
          <a:bodyPr>
            <a:normAutofit/>
          </a:bodyPr>
          <a:lstStyle/>
          <a:p>
            <a:r>
              <a:rPr lang="en-US" sz="4000" dirty="0"/>
              <a:t>Examples</a:t>
            </a:r>
          </a:p>
        </p:txBody>
      </p:sp>
      <p:pic>
        <p:nvPicPr>
          <p:cNvPr id="5124" name="Picture 4" descr="Alphabet GAN: AI Generates English Letters!">
            <a:extLst>
              <a:ext uri="{FF2B5EF4-FFF2-40B4-BE49-F238E27FC236}">
                <a16:creationId xmlns:a16="http://schemas.microsoft.com/office/drawing/2014/main" id="{5DF396F7-98A6-8325-E5F9-FE9F3A278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360" y="472440"/>
            <a:ext cx="6385560" cy="638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25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1979</TotalTime>
  <Words>481</Words>
  <Application>Microsoft Office PowerPoint</Application>
  <PresentationFormat>Widescreen</PresentationFormat>
  <Paragraphs>34</Paragraphs>
  <Slides>15</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Generative AI and Large Language Models (LLMs)</vt:lpstr>
      <vt:lpstr>Lecture Overview</vt:lpstr>
      <vt:lpstr>Learning Objectives</vt:lpstr>
      <vt:lpstr>What is Generative AI?</vt:lpstr>
      <vt:lpstr>What is Generative AI?</vt:lpstr>
      <vt:lpstr>PowerPoint Presentation</vt:lpstr>
      <vt:lpstr>Generative Adversarial Networks</vt:lpstr>
      <vt:lpstr>Examples</vt:lpstr>
      <vt:lpstr>Examples</vt:lpstr>
      <vt:lpstr>LARGE LANGUAGE MODELS</vt:lpstr>
      <vt:lpstr>PowerPoint Presentation</vt:lpstr>
      <vt:lpstr>Recurrent Neural Network</vt:lpstr>
      <vt:lpstr>PowerPoint Presentation</vt:lpstr>
      <vt:lpstr>Recurrent Neural Network</vt:lpstr>
      <vt:lpstr>Transformers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Hamas-Ur- Rehman</dc:creator>
  <cp:lastModifiedBy>Hamas-Ur- Rehman</cp:lastModifiedBy>
  <cp:revision>173</cp:revision>
  <dcterms:created xsi:type="dcterms:W3CDTF">2024-09-21T13:40:00Z</dcterms:created>
  <dcterms:modified xsi:type="dcterms:W3CDTF">2024-09-30T19:22:12Z</dcterms:modified>
</cp:coreProperties>
</file>